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9144000"/>
  <p:notesSz cx="6858000" cy="9144000"/>
  <p:embeddedFontLst>
    <p:embeddedFont>
      <p:font typeface="Anton"/>
      <p:regular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Merriweather Black"/>
      <p:bold r:id="rId24"/>
      <p:boldItalic r:id="rId25"/>
    </p:embeddedFont>
    <p:embeddedFont>
      <p:font typeface="Merriweather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0" roundtripDataSignature="AMtx7mgMIorHKEHLs2BZtWfp86WtDtwZ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MerriweatherBlack-bold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regular.fntdata"/><Relationship Id="rId25" Type="http://schemas.openxmlformats.org/officeDocument/2006/relationships/font" Target="fonts/MerriweatherBlack-boldItalic.fntdata"/><Relationship Id="rId28" Type="http://schemas.openxmlformats.org/officeDocument/2006/relationships/font" Target="fonts/Merriweather-italic.fntdata"/><Relationship Id="rId27" Type="http://schemas.openxmlformats.org/officeDocument/2006/relationships/font" Target="fonts/Merriweath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Anton-regular.fntdata"/><Relationship Id="rId18" Type="http://schemas.openxmlformats.org/officeDocument/2006/relationships/slide" Target="slides/slide13.xml"/></Relationships>
</file>

<file path=ppt/media/image1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 - NENE</a:t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c9c3713cf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 SLIDE **HYPERLINK ON WEBSITE TAKES YOU TO LIVE VERCEL DEPLOYMENT** - ANNABEL</a:t>
            </a:r>
            <a:endParaRPr/>
          </a:p>
        </p:txBody>
      </p:sp>
      <p:sp>
        <p:nvSpPr>
          <p:cNvPr id="190" name="Google Shape;190;g3c9c3713cfd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DYLAN</a:t>
            </a:r>
            <a:endParaRPr/>
          </a:p>
        </p:txBody>
      </p:sp>
      <p:sp>
        <p:nvSpPr>
          <p:cNvPr id="196" name="Google Shape;19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c9c3713cfd_0_5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REFLECTIONS ALL - ANNABEL, DYLAN, MYSELF, RORY</a:t>
            </a:r>
            <a:endParaRPr/>
          </a:p>
        </p:txBody>
      </p:sp>
      <p:sp>
        <p:nvSpPr>
          <p:cNvPr id="210" name="Google Shape;210;g3c9c3713cfd_0_5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c9c3713cfd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c9c3713cfd_2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DOMAIN - RORY</a:t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c9c3713cf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 STORIES - CORE (TOP) &amp; STRETCH (BOTTOM) - DYLAN</a:t>
            </a:r>
            <a:endParaRPr/>
          </a:p>
        </p:txBody>
      </p:sp>
      <p:sp>
        <p:nvSpPr>
          <p:cNvPr id="98" name="Google Shape;98;g3c9c3713cfd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c9c3713cf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ROADMAP - RORY</a:t>
            </a:r>
            <a:endParaRPr/>
          </a:p>
        </p:txBody>
      </p:sp>
      <p:sp>
        <p:nvSpPr>
          <p:cNvPr id="118" name="Google Shape;118;g3c9c3713cfd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c9c3713cfd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PLANNING - NENE</a:t>
            </a:r>
            <a:endParaRPr/>
          </a:p>
        </p:txBody>
      </p:sp>
      <p:sp>
        <p:nvSpPr>
          <p:cNvPr id="153" name="Google Shape;153;g3c9c3713cfd_1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9c3713cfd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NENE</a:t>
            </a:r>
            <a:endParaRPr/>
          </a:p>
        </p:txBody>
      </p:sp>
      <p:sp>
        <p:nvSpPr>
          <p:cNvPr id="161" name="Google Shape;161;g3c9c3713cfd_0_5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c9c3713cfd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NENE</a:t>
            </a:r>
            <a:endParaRPr/>
          </a:p>
        </p:txBody>
      </p:sp>
      <p:sp>
        <p:nvSpPr>
          <p:cNvPr id="168" name="Google Shape;168;g3c9c3713cfd_0_5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c9c3713cfd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NENE</a:t>
            </a:r>
            <a:endParaRPr/>
          </a:p>
        </p:txBody>
      </p:sp>
      <p:sp>
        <p:nvSpPr>
          <p:cNvPr id="175" name="Google Shape;175;g3c9c3713cfd_0_5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c9c3713cfd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ANNABEL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3c9c3713cfd_1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6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9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0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0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0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2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3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umbbells-and-dragons.vercel.app/" TargetMode="External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gif"/><Relationship Id="rId4" Type="http://schemas.openxmlformats.org/officeDocument/2006/relationships/image" Target="../media/image15.png"/><Relationship Id="rId11" Type="http://schemas.openxmlformats.org/officeDocument/2006/relationships/image" Target="../media/image5.gif"/><Relationship Id="rId10" Type="http://schemas.openxmlformats.org/officeDocument/2006/relationships/image" Target="../media/image11.png"/><Relationship Id="rId9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16.png"/><Relationship Id="rId7" Type="http://schemas.openxmlformats.org/officeDocument/2006/relationships/image" Target="../media/image3.png"/><Relationship Id="rId8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6.png"/><Relationship Id="rId5" Type="http://schemas.openxmlformats.org/officeDocument/2006/relationships/image" Target="../media/image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339750" y="322950"/>
            <a:ext cx="84645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TRANSFORM YOUR FITNESS JOURNEY </a:t>
            </a:r>
            <a:endParaRPr b="1" sz="45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45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INTO AN EPIC RPG ADVENTURE</a:t>
            </a:r>
            <a:endParaRPr b="1" sz="45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rgbClr val="FFFFFF"/>
              </a:solidFill>
              <a:latin typeface="Merriweather Black"/>
              <a:ea typeface="Merriweather Black"/>
              <a:cs typeface="Merriweather Black"/>
              <a:sym typeface="Merriweather Black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45350" y="5620675"/>
            <a:ext cx="9144000" cy="27300"/>
          </a:xfrm>
          <a:prstGeom prst="rect">
            <a:avLst/>
          </a:prstGeom>
          <a:solidFill>
            <a:srgbClr val="10B98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0" r="0" t="50000"/>
          <a:stretch/>
        </p:blipFill>
        <p:spPr>
          <a:xfrm>
            <a:off x="1127688" y="1937675"/>
            <a:ext cx="6888624" cy="3444324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16500000" dist="190500">
              <a:srgbClr val="A855F7">
                <a:alpha val="50000"/>
              </a:srgbClr>
            </a:outerShdw>
            <a:reflection blurRad="0" dir="5400000" dist="47625" endA="0" endPos="30000" fadeDir="5400012" kx="0" rotWithShape="0" algn="bl" stA="10000" stPos="0" sy="-100000" ky="0"/>
          </a:effectLst>
        </p:spPr>
      </p:pic>
      <p:sp>
        <p:nvSpPr>
          <p:cNvPr id="87" name="Google Shape;87;p1"/>
          <p:cNvSpPr txBox="1"/>
          <p:nvPr/>
        </p:nvSpPr>
        <p:spPr>
          <a:xfrm>
            <a:off x="229350" y="6101550"/>
            <a:ext cx="8685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BROUGHT TO YOU BY RORY </a:t>
            </a:r>
            <a:r>
              <a:rPr i="1" lang="en-US" sz="1600" u="none" cap="none" strike="noStrik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| </a:t>
            </a:r>
            <a:r>
              <a:rPr i="1" lang="en-US"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ANNABEL </a:t>
            </a:r>
            <a:r>
              <a:rPr i="1" lang="en-US" sz="1600" u="none" cap="none" strike="noStrik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| </a:t>
            </a:r>
            <a:r>
              <a:rPr i="1" lang="en-US"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NENE </a:t>
            </a:r>
            <a:r>
              <a:rPr i="1" lang="en-US" sz="1600" u="none" cap="none" strike="noStrik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| </a:t>
            </a:r>
            <a:r>
              <a:rPr i="1" lang="en-US"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DYLAN</a:t>
            </a:r>
            <a:endParaRPr i="1" sz="16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c9c3713cfd_0_1"/>
          <p:cNvSpPr txBox="1"/>
          <p:nvPr/>
        </p:nvSpPr>
        <p:spPr>
          <a:xfrm>
            <a:off x="1864200" y="540300"/>
            <a:ext cx="5415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THE PRODUCT</a:t>
            </a:r>
            <a:endParaRPr sz="5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93" name="Google Shape;193;g3c9c3713cfd_0_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525" y="1795288"/>
            <a:ext cx="8014949" cy="3848025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15900000" dist="285750">
              <a:srgbClr val="A855F7">
                <a:alpha val="50000"/>
              </a:srgbClr>
            </a:outerShdw>
            <a:reflection blurRad="0" dir="5400000" dist="142875" endA="0" endPos="30000" fadeDir="5400012" kx="0" rotWithShape="0" algn="bl" stA="10000" stPos="0" sy="-100000" ky="0"/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"/>
          <p:cNvSpPr txBox="1"/>
          <p:nvPr/>
        </p:nvSpPr>
        <p:spPr>
          <a:xfrm>
            <a:off x="0" y="419975"/>
            <a:ext cx="9144000" cy="8619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>
              <a:srgbClr val="A855F7">
                <a:alpha val="74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COLLABORATION</a:t>
            </a:r>
            <a:endParaRPr sz="5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99" name="Google Shape;199;p3"/>
          <p:cNvSpPr txBox="1"/>
          <p:nvPr/>
        </p:nvSpPr>
        <p:spPr>
          <a:xfrm>
            <a:off x="301450" y="1632388"/>
            <a:ext cx="2420400" cy="48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A855F7"/>
                </a:solidFill>
                <a:latin typeface="Merriweather"/>
                <a:ea typeface="Merriweather"/>
                <a:cs typeface="Merriweather"/>
                <a:sym typeface="Merriweather"/>
              </a:rPr>
              <a:t>STANDUP MEETINGS</a:t>
            </a:r>
            <a:endParaRPr b="1" sz="1600">
              <a:solidFill>
                <a:srgbClr val="A855F7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9.30AM standup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1PM standup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post-lunch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4PM GIT meeting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Regular check-ins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0" name="Google Shape;200;p3"/>
          <p:cNvSpPr txBox="1"/>
          <p:nvPr/>
        </p:nvSpPr>
        <p:spPr>
          <a:xfrm>
            <a:off x="3310925" y="1632388"/>
            <a:ext cx="2263800" cy="41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A855F7"/>
                </a:solidFill>
                <a:latin typeface="Merriweather"/>
                <a:ea typeface="Merriweather"/>
                <a:cs typeface="Merriweather"/>
                <a:sym typeface="Merriweather"/>
              </a:rPr>
              <a:t>COMMUNICATION PLAN</a:t>
            </a:r>
            <a:endParaRPr b="1" sz="1600">
              <a:solidFill>
                <a:srgbClr val="A855F7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Group Discord server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with topic-specific channels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Multiple voice channels for pair programming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No guaranteed responses after 5:00pm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Trello as central hub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01" name="Google Shape;20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5200" y="4961079"/>
            <a:ext cx="1888800" cy="18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"/>
          <p:cNvSpPr txBox="1"/>
          <p:nvPr/>
        </p:nvSpPr>
        <p:spPr>
          <a:xfrm>
            <a:off x="6024325" y="1632388"/>
            <a:ext cx="2818200" cy="4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A855F7"/>
                </a:solidFill>
                <a:latin typeface="Merriweather"/>
                <a:ea typeface="Merriweather"/>
                <a:cs typeface="Merriweather"/>
                <a:sym typeface="Merriweather"/>
              </a:rPr>
              <a:t>CONFLICT MANAGEMENT</a:t>
            </a:r>
            <a:endParaRPr b="1" sz="1600">
              <a:solidFill>
                <a:srgbClr val="A855F7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1 on 1 discussion on issues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Group discussion if unresolved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Bring in Manny or Bertie ASAP if needed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trike="sngStrik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All else fails, fist fight!</a:t>
            </a:r>
            <a:endParaRPr i="1" strike="sngStrike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03" name="Google Shape;20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070550"/>
            <a:ext cx="1787451" cy="17874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"/>
          <p:cNvSpPr/>
          <p:nvPr/>
        </p:nvSpPr>
        <p:spPr>
          <a:xfrm flipH="1" rot="-5400000">
            <a:off x="1023975" y="3452638"/>
            <a:ext cx="3657600" cy="17100"/>
          </a:xfrm>
          <a:prstGeom prst="rect">
            <a:avLst/>
          </a:prstGeom>
          <a:solidFill>
            <a:srgbClr val="10B98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A855F7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A855F7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5" name="Google Shape;205;p3"/>
          <p:cNvSpPr/>
          <p:nvPr/>
        </p:nvSpPr>
        <p:spPr>
          <a:xfrm flipH="1" rot="-5400000">
            <a:off x="4204525" y="3452188"/>
            <a:ext cx="3657600" cy="18000"/>
          </a:xfrm>
          <a:prstGeom prst="rect">
            <a:avLst/>
          </a:prstGeom>
          <a:solidFill>
            <a:srgbClr val="10B98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A855F7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A855F7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6" name="Google Shape;206;p3"/>
          <p:cNvSpPr txBox="1"/>
          <p:nvPr/>
        </p:nvSpPr>
        <p:spPr>
          <a:xfrm>
            <a:off x="1516650" y="6158550"/>
            <a:ext cx="6110700" cy="4617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5400000" dist="47625">
              <a:srgbClr val="10B981"/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HOUSEKEEPING IS KEY!</a:t>
            </a:r>
            <a:endParaRPr b="1" sz="24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7" name="Google Shape;207;p3"/>
          <p:cNvSpPr/>
          <p:nvPr/>
        </p:nvSpPr>
        <p:spPr>
          <a:xfrm>
            <a:off x="4441500" y="5369275"/>
            <a:ext cx="261000" cy="57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10B981"/>
          </a:solidFill>
          <a:ln cap="flat" cmpd="sng" w="9525">
            <a:solidFill>
              <a:srgbClr val="A855F7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A855F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A855F7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c9c3713cfd_0_554"/>
          <p:cNvSpPr txBox="1"/>
          <p:nvPr/>
        </p:nvSpPr>
        <p:spPr>
          <a:xfrm>
            <a:off x="0" y="337675"/>
            <a:ext cx="9144000" cy="8619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3600000" dist="400050">
              <a:srgbClr val="A855F7">
                <a:alpha val="74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REFLECTIONS</a:t>
            </a:r>
            <a:endParaRPr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13" name="Google Shape;213;g3c9c3713cfd_0_554"/>
          <p:cNvSpPr/>
          <p:nvPr/>
        </p:nvSpPr>
        <p:spPr>
          <a:xfrm>
            <a:off x="4654300" y="1460741"/>
            <a:ext cx="4197000" cy="2274000"/>
          </a:xfrm>
          <a:prstGeom prst="wedgeEllipseCallout">
            <a:avLst>
              <a:gd fmla="val -46651" name="adj1"/>
              <a:gd fmla="val -52598" name="adj2"/>
            </a:avLst>
          </a:prstGeom>
          <a:solidFill>
            <a:srgbClr val="D9D2E9"/>
          </a:solidFill>
          <a:ln cap="flat" cmpd="sng" w="19050">
            <a:solidFill>
              <a:srgbClr val="A855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Merriweather"/>
                <a:ea typeface="Merriweather"/>
                <a:cs typeface="Merriweather"/>
                <a:sym typeface="Merriweather"/>
              </a:rPr>
              <a:t>“This has been something i've wanted to build since working as a personal trainer 2 years ago, so i'm super excited to see it being brought to life by an </a:t>
            </a:r>
            <a:r>
              <a:rPr b="1" lang="en-US">
                <a:latin typeface="Merriweather"/>
                <a:ea typeface="Merriweather"/>
                <a:cs typeface="Merriweather"/>
                <a:sym typeface="Merriweather"/>
              </a:rPr>
              <a:t>excellent</a:t>
            </a:r>
            <a:r>
              <a:rPr b="1" lang="en-US">
                <a:latin typeface="Merriweather"/>
                <a:ea typeface="Merriweather"/>
                <a:cs typeface="Merriweather"/>
                <a:sym typeface="Merriweather"/>
              </a:rPr>
              <a:t> team”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Merriweather"/>
                <a:ea typeface="Merriweather"/>
                <a:cs typeface="Merriweather"/>
                <a:sym typeface="Merriweather"/>
              </a:rPr>
              <a:t>     </a:t>
            </a:r>
            <a:r>
              <a:rPr lang="en-US">
                <a:latin typeface="Merriweather"/>
                <a:ea typeface="Merriweather"/>
                <a:cs typeface="Merriweather"/>
                <a:sym typeface="Merriweather"/>
              </a:rPr>
              <a:t>- </a:t>
            </a:r>
            <a:r>
              <a:rPr lang="en-US">
                <a:latin typeface="Merriweather"/>
                <a:ea typeface="Merriweather"/>
                <a:cs typeface="Merriweather"/>
                <a:sym typeface="Merriweather"/>
              </a:rPr>
              <a:t>Rory -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4" name="Google Shape;214;g3c9c3713cfd_0_554"/>
          <p:cNvSpPr/>
          <p:nvPr/>
        </p:nvSpPr>
        <p:spPr>
          <a:xfrm flipH="1">
            <a:off x="482575" y="2217628"/>
            <a:ext cx="3857700" cy="2016900"/>
          </a:xfrm>
          <a:prstGeom prst="cloudCallout">
            <a:avLst>
              <a:gd fmla="val -35480" name="adj1"/>
              <a:gd fmla="val -70689" name="adj2"/>
            </a:avLst>
          </a:prstGeom>
          <a:solidFill>
            <a:srgbClr val="D9D2E9"/>
          </a:solidFill>
          <a:ln cap="flat" cmpd="sng" w="19050">
            <a:solidFill>
              <a:srgbClr val="A855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“</a:t>
            </a:r>
            <a:r>
              <a:rPr b="1" lang="en-US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 maddening, but exciting journey with a most satisfying crescendo. What a ride!”</a:t>
            </a:r>
            <a:endParaRPr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- Nene -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5" name="Google Shape;215;g3c9c3713cfd_0_554"/>
          <p:cNvSpPr/>
          <p:nvPr/>
        </p:nvSpPr>
        <p:spPr>
          <a:xfrm>
            <a:off x="433525" y="5124891"/>
            <a:ext cx="3577500" cy="1546500"/>
          </a:xfrm>
          <a:prstGeom prst="wedgeRoundRectCallout">
            <a:avLst>
              <a:gd fmla="val 48911" name="adj1"/>
              <a:gd fmla="val -90396" name="adj2"/>
              <a:gd fmla="val 0" name="adj3"/>
            </a:avLst>
          </a:prstGeom>
          <a:solidFill>
            <a:srgbClr val="D9D2E9"/>
          </a:solidFill>
          <a:ln cap="flat" cmpd="sng" w="19050">
            <a:solidFill>
              <a:srgbClr val="A855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“By far the most complex database I’ve ever worked with, but the project itself being so interesting made the struggle worth it.”</a:t>
            </a:r>
            <a:endParaRPr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 - Dylan -</a:t>
            </a:r>
            <a:endParaRPr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6" name="Google Shape;216;g3c9c3713cfd_0_554"/>
          <p:cNvSpPr/>
          <p:nvPr/>
        </p:nvSpPr>
        <p:spPr>
          <a:xfrm>
            <a:off x="4654300" y="4559316"/>
            <a:ext cx="3857700" cy="1765200"/>
          </a:xfrm>
          <a:prstGeom prst="wedgeRectCallout">
            <a:avLst>
              <a:gd fmla="val -37778" name="adj1"/>
              <a:gd fmla="val -84641" name="adj2"/>
            </a:avLst>
          </a:prstGeom>
          <a:solidFill>
            <a:srgbClr val="D9D2E9"/>
          </a:solidFill>
          <a:ln cap="flat" cmpd="sng" w="19050">
            <a:solidFill>
              <a:srgbClr val="A855F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57150" marR="295275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57150" marR="295275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“Handling SQL queries for this project, as well as utilising components to make pages dynamic was a feat that definitely felt as if it aged me…”</a:t>
            </a:r>
            <a:endParaRPr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88900" lvl="0" marL="57150" marR="29527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-"/>
            </a:pPr>
            <a:r>
              <a:rPr lang="en-US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 Annabel -</a:t>
            </a:r>
            <a:endParaRPr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g3c9c3713cfd_2_3" title="dragonlogo (1)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9175" y="2333394"/>
            <a:ext cx="1626775" cy="1626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rgbClr val="000000">
                <a:alpha val="50000"/>
              </a:srgbClr>
            </a:outerShdw>
          </a:effectLst>
        </p:spPr>
      </p:pic>
      <p:pic>
        <p:nvPicPr>
          <p:cNvPr id="222" name="Google Shape;222;g3c9c3713cfd_2_3" title="barbarian_lv5_b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6244" y="-253525"/>
            <a:ext cx="2064500" cy="20645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>
              <a:srgbClr val="A855F7">
                <a:alpha val="50000"/>
              </a:srgbClr>
            </a:outerShdw>
          </a:effectLst>
        </p:spPr>
      </p:pic>
      <p:pic>
        <p:nvPicPr>
          <p:cNvPr id="223" name="Google Shape;223;g3c9c3713cfd_2_3" title="barbarian_logo-1.png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38850" y="4744576"/>
            <a:ext cx="1787450" cy="178745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>
              <a:srgbClr val="A855F7">
                <a:alpha val="50000"/>
              </a:srgbClr>
            </a:outerShdw>
          </a:effectLst>
        </p:spPr>
      </p:pic>
      <p:pic>
        <p:nvPicPr>
          <p:cNvPr id="224" name="Google Shape;224;g3c9c3713cfd_2_3" title="knight_lv1_b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86838" y="4218025"/>
            <a:ext cx="2064500" cy="20645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>
              <a:srgbClr val="A855F7">
                <a:alpha val="50000"/>
              </a:srgbClr>
            </a:outerShdw>
          </a:effectLst>
        </p:spPr>
      </p:pic>
      <p:pic>
        <p:nvPicPr>
          <p:cNvPr id="225" name="Google Shape;225;g3c9c3713cfd_2_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97821" y="2403956"/>
            <a:ext cx="2154651" cy="2154676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>
              <a:srgbClr val="A855F7">
                <a:alpha val="50000"/>
              </a:srgbClr>
            </a:outerShdw>
          </a:effectLst>
        </p:spPr>
      </p:pic>
      <p:pic>
        <p:nvPicPr>
          <p:cNvPr id="226" name="Google Shape;226;g3c9c3713cfd_2_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88663" y="2403944"/>
            <a:ext cx="1888800" cy="18888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>
              <a:srgbClr val="A855F7">
                <a:alpha val="50000"/>
              </a:srgbClr>
            </a:outerShdw>
          </a:effectLst>
        </p:spPr>
      </p:pic>
      <p:pic>
        <p:nvPicPr>
          <p:cNvPr id="227" name="Google Shape;227;g3c9c3713cfd_2_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06121" y="560310"/>
            <a:ext cx="2064499" cy="2064499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>
              <a:srgbClr val="A855F7">
                <a:alpha val="50000"/>
              </a:srgbClr>
            </a:outerShdw>
          </a:effectLst>
        </p:spPr>
      </p:pic>
      <p:pic>
        <p:nvPicPr>
          <p:cNvPr id="228" name="Google Shape;228;g3c9c3713cfd_2_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544661" y="4356540"/>
            <a:ext cx="1787451" cy="1787451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>
              <a:srgbClr val="A855F7">
                <a:alpha val="50000"/>
              </a:srgbClr>
            </a:outerShdw>
          </a:effectLst>
        </p:spPr>
      </p:pic>
      <p:pic>
        <p:nvPicPr>
          <p:cNvPr id="229" name="Google Shape;229;g3c9c3713cfd_2_3" title="rogue.gif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625375" y="698822"/>
            <a:ext cx="1787450" cy="178745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>
              <a:srgbClr val="A855F7"/>
            </a:outerShdw>
          </a:effectLst>
        </p:spPr>
      </p:pic>
      <p:sp>
        <p:nvSpPr>
          <p:cNvPr id="230" name="Google Shape;230;g3c9c3713cfd_2_3"/>
          <p:cNvSpPr txBox="1"/>
          <p:nvPr/>
        </p:nvSpPr>
        <p:spPr>
          <a:xfrm>
            <a:off x="1650600" y="3428994"/>
            <a:ext cx="5842800" cy="8619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>
              <a:srgbClr val="10B981"/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A855F7"/>
                </a:solidFill>
                <a:latin typeface="Anton"/>
                <a:ea typeface="Anton"/>
                <a:cs typeface="Anton"/>
                <a:sym typeface="Anton"/>
              </a:rPr>
              <a:t>THANK YOU!</a:t>
            </a:r>
            <a:endParaRPr b="1" sz="5000">
              <a:solidFill>
                <a:srgbClr val="A855F7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167713" y="3034500"/>
            <a:ext cx="2468400" cy="16317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4200000" dist="381000">
              <a:srgbClr val="A855F7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THE</a:t>
            </a:r>
            <a:endParaRPr b="1" sz="50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MISSION</a:t>
            </a:r>
            <a:endParaRPr b="1" sz="50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3075200" y="1920150"/>
            <a:ext cx="5850000" cy="30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en-US" sz="2100">
                <a:solidFill>
                  <a:srgbClr val="CBD5E1"/>
                </a:solidFill>
                <a:latin typeface="Merriweather"/>
                <a:ea typeface="Merriweather"/>
                <a:cs typeface="Merriweather"/>
                <a:sym typeface="Merriweather"/>
              </a:rPr>
              <a:t>“Our app is a gamified gym app that aims to make working out more enjoyable and motivates people to get into fitness in a fun way. </a:t>
            </a:r>
            <a:br>
              <a:rPr lang="en-US" sz="2100">
                <a:solidFill>
                  <a:srgbClr val="CBD5E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br>
              <a:rPr lang="en-US" sz="2100">
                <a:solidFill>
                  <a:srgbClr val="CBD5E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r>
              <a:rPr lang="en-US" sz="2100">
                <a:solidFill>
                  <a:srgbClr val="CBD5E1"/>
                </a:solidFill>
                <a:latin typeface="Merriweather"/>
                <a:ea typeface="Merriweather"/>
                <a:cs typeface="Merriweather"/>
                <a:sym typeface="Merriweather"/>
              </a:rPr>
              <a:t>Where exercise focuses on delayed gratification, </a:t>
            </a:r>
            <a:r>
              <a:rPr lang="en-US" sz="2100">
                <a:solidFill>
                  <a:srgbClr val="CBD5E1"/>
                </a:solidFill>
                <a:latin typeface="Merriweather"/>
                <a:ea typeface="Merriweather"/>
                <a:cs typeface="Merriweather"/>
                <a:sym typeface="Merriweather"/>
              </a:rPr>
              <a:t>Dumbbells &amp; Dragons brings instant gratification to the user. “</a:t>
            </a:r>
            <a:endParaRPr sz="2100">
              <a:solidFill>
                <a:srgbClr val="CBD5E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4" name="Google Shape;94;p2"/>
          <p:cNvSpPr/>
          <p:nvPr/>
        </p:nvSpPr>
        <p:spPr>
          <a:xfrm flipH="1" rot="-5400000">
            <a:off x="-634157" y="3424500"/>
            <a:ext cx="6827100" cy="9000"/>
          </a:xfrm>
          <a:prstGeom prst="rect">
            <a:avLst/>
          </a:prstGeom>
          <a:solidFill>
            <a:srgbClr val="10B98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A855F7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A855F7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2" title="dragonlogo (1)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525" y="1920150"/>
            <a:ext cx="1626775" cy="162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c9c3713cfd_0_16"/>
          <p:cNvSpPr/>
          <p:nvPr/>
        </p:nvSpPr>
        <p:spPr>
          <a:xfrm flipH="1">
            <a:off x="5895298" y="3615000"/>
            <a:ext cx="3248700" cy="9900"/>
          </a:xfrm>
          <a:prstGeom prst="rect">
            <a:avLst/>
          </a:prstGeom>
          <a:solidFill>
            <a:srgbClr val="10B98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A855F7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A855F7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g3c9c3713cfd_0_16"/>
          <p:cNvSpPr txBox="1"/>
          <p:nvPr/>
        </p:nvSpPr>
        <p:spPr>
          <a:xfrm>
            <a:off x="3337796" y="2690250"/>
            <a:ext cx="2468400" cy="14775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3600000" dist="238125">
              <a:srgbClr val="A855F7">
                <a:alpha val="68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THE</a:t>
            </a:r>
            <a:endParaRPr b="1" sz="40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SOLUTION</a:t>
            </a:r>
            <a:endParaRPr b="1" sz="50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02" name="Google Shape;102;g3c9c3713cfd_0_16"/>
          <p:cNvSpPr/>
          <p:nvPr/>
        </p:nvSpPr>
        <p:spPr>
          <a:xfrm>
            <a:off x="3379513" y="958025"/>
            <a:ext cx="1841400" cy="1033800"/>
          </a:xfrm>
          <a:prstGeom prst="cloudCallout">
            <a:avLst>
              <a:gd fmla="val 27810" name="adj1"/>
              <a:gd fmla="val 78983" name="adj2"/>
            </a:avLst>
          </a:prstGeom>
          <a:solidFill>
            <a:srgbClr val="0A0E14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ACCOUNT CREATION</a:t>
            </a:r>
            <a:endParaRPr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3" name="Google Shape;103;g3c9c3713cfd_0_16"/>
          <p:cNvSpPr/>
          <p:nvPr/>
        </p:nvSpPr>
        <p:spPr>
          <a:xfrm>
            <a:off x="649675" y="156525"/>
            <a:ext cx="2688120" cy="1569402"/>
          </a:xfrm>
          <a:prstGeom prst="irregularSeal2">
            <a:avLst/>
          </a:prstGeom>
          <a:solidFill>
            <a:srgbClr val="0A0E14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CHARACTER CLASSES</a:t>
            </a:r>
            <a:endParaRPr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4" name="Google Shape;104;g3c9c3713cfd_0_16"/>
          <p:cNvSpPr/>
          <p:nvPr/>
        </p:nvSpPr>
        <p:spPr>
          <a:xfrm>
            <a:off x="5603475" y="194325"/>
            <a:ext cx="1841400" cy="1275900"/>
          </a:xfrm>
          <a:prstGeom prst="wedgeEllipseCallout">
            <a:avLst>
              <a:gd fmla="val -44415" name="adj1"/>
              <a:gd fmla="val 67519" name="adj2"/>
            </a:avLst>
          </a:prstGeom>
          <a:solidFill>
            <a:srgbClr val="0A0E14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PERSONAL PROFILE</a:t>
            </a:r>
            <a:endParaRPr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5" name="Google Shape;105;g3c9c3713cfd_0_16"/>
          <p:cNvSpPr/>
          <p:nvPr/>
        </p:nvSpPr>
        <p:spPr>
          <a:xfrm>
            <a:off x="5953300" y="2219038"/>
            <a:ext cx="2951262" cy="1108620"/>
          </a:xfrm>
          <a:prstGeom prst="irregularSeal2">
            <a:avLst/>
          </a:prstGeom>
          <a:solidFill>
            <a:srgbClr val="0A0E14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WORKOUT LOG </a:t>
            </a:r>
            <a:endParaRPr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6" name="Google Shape;106;g3c9c3713cfd_0_16"/>
          <p:cNvSpPr/>
          <p:nvPr/>
        </p:nvSpPr>
        <p:spPr>
          <a:xfrm flipH="1">
            <a:off x="-9" y="3615000"/>
            <a:ext cx="3248700" cy="9900"/>
          </a:xfrm>
          <a:prstGeom prst="rect">
            <a:avLst/>
          </a:prstGeom>
          <a:solidFill>
            <a:srgbClr val="10B98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A855F7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A855F7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g3c9c3713cfd_0_16" title="barbarian_lv5_b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2550" y="4264500"/>
            <a:ext cx="2593500" cy="259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3c9c3713cfd_0_16"/>
          <p:cNvSpPr/>
          <p:nvPr/>
        </p:nvSpPr>
        <p:spPr>
          <a:xfrm>
            <a:off x="7745800" y="897900"/>
            <a:ext cx="1120800" cy="1033800"/>
          </a:xfrm>
          <a:prstGeom prst="horizontalScroll">
            <a:avLst>
              <a:gd fmla="val 12500" name="adj"/>
            </a:avLst>
          </a:prstGeom>
          <a:solidFill>
            <a:srgbClr val="0A0E14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EARN XP</a:t>
            </a:r>
            <a:endParaRPr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9" name="Google Shape;109;g3c9c3713cfd_0_16"/>
          <p:cNvSpPr/>
          <p:nvPr/>
        </p:nvSpPr>
        <p:spPr>
          <a:xfrm>
            <a:off x="2015889" y="2354475"/>
            <a:ext cx="1536000" cy="711300"/>
          </a:xfrm>
          <a:prstGeom prst="verticalScroll">
            <a:avLst>
              <a:gd fmla="val 12500" name="adj"/>
            </a:avLst>
          </a:prstGeom>
          <a:solidFill>
            <a:srgbClr val="0A0E14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PROGRAMS</a:t>
            </a:r>
            <a:endParaRPr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10" name="Google Shape;110;g3c9c3713cfd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452082"/>
            <a:ext cx="2154651" cy="215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3c9c3713cfd_0_16"/>
          <p:cNvSpPr/>
          <p:nvPr/>
        </p:nvSpPr>
        <p:spPr>
          <a:xfrm>
            <a:off x="4906500" y="5187100"/>
            <a:ext cx="1760100" cy="1333500"/>
          </a:xfrm>
          <a:prstGeom prst="cloudCallout">
            <a:avLst>
              <a:gd fmla="val -29376" name="adj1"/>
              <a:gd fmla="val -80274" name="adj2"/>
            </a:avLst>
          </a:prstGeom>
          <a:solidFill>
            <a:srgbClr val="0A0E14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‘THE TAVERN’</a:t>
            </a:r>
            <a:endParaRPr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2" name="Google Shape;112;g3c9c3713cfd_0_16"/>
          <p:cNvSpPr/>
          <p:nvPr/>
        </p:nvSpPr>
        <p:spPr>
          <a:xfrm>
            <a:off x="175275" y="3896675"/>
            <a:ext cx="2064300" cy="1033800"/>
          </a:xfrm>
          <a:prstGeom prst="wedgeEllipseCallout">
            <a:avLst>
              <a:gd fmla="val 80763" name="adj1"/>
              <a:gd fmla="val -48206" name="adj2"/>
            </a:avLst>
          </a:prstGeom>
          <a:solidFill>
            <a:srgbClr val="0A0E14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NOTIFICATIONS</a:t>
            </a:r>
            <a:endParaRPr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3" name="Google Shape;113;g3c9c3713cfd_0_16"/>
          <p:cNvSpPr/>
          <p:nvPr/>
        </p:nvSpPr>
        <p:spPr>
          <a:xfrm>
            <a:off x="6369750" y="3807350"/>
            <a:ext cx="1934496" cy="1197288"/>
          </a:xfrm>
          <a:prstGeom prst="irregularSeal2">
            <a:avLst/>
          </a:prstGeom>
          <a:solidFill>
            <a:srgbClr val="0A0E14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LEVEL UP</a:t>
            </a:r>
            <a:endParaRPr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4" name="Google Shape;114;g3c9c3713cfd_0_16"/>
          <p:cNvSpPr/>
          <p:nvPr/>
        </p:nvSpPr>
        <p:spPr>
          <a:xfrm>
            <a:off x="318775" y="5305300"/>
            <a:ext cx="1517100" cy="1097100"/>
          </a:xfrm>
          <a:prstGeom prst="verticalScroll">
            <a:avLst>
              <a:gd fmla="val 12500" name="adj"/>
            </a:avLst>
          </a:prstGeom>
          <a:solidFill>
            <a:srgbClr val="0A0E14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CHANGE CHARACTER</a:t>
            </a:r>
            <a:endParaRPr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5" name="Google Shape;115;g3c9c3713cfd_0_16"/>
          <p:cNvSpPr/>
          <p:nvPr/>
        </p:nvSpPr>
        <p:spPr>
          <a:xfrm>
            <a:off x="2150125" y="4540400"/>
            <a:ext cx="2688120" cy="1569402"/>
          </a:xfrm>
          <a:prstGeom prst="irregularSeal2">
            <a:avLst/>
          </a:prstGeom>
          <a:solidFill>
            <a:srgbClr val="0A0E14"/>
          </a:solidFill>
          <a:ln cap="flat" cmpd="sng" w="9525">
            <a:solidFill>
              <a:srgbClr val="10B9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SOUNDS &amp; ANIMATION</a:t>
            </a:r>
            <a:endParaRPr sz="12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c9c3713cfd_0_24"/>
          <p:cNvSpPr txBox="1"/>
          <p:nvPr/>
        </p:nvSpPr>
        <p:spPr>
          <a:xfrm>
            <a:off x="1650600" y="674400"/>
            <a:ext cx="5842800" cy="8619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381000">
              <a:srgbClr val="A855F7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THE NEXT CHAPTERS</a:t>
            </a:r>
            <a:endParaRPr b="1" sz="50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121" name="Google Shape;121;g3c9c3713cfd_0_24"/>
          <p:cNvGrpSpPr/>
          <p:nvPr/>
        </p:nvGrpSpPr>
        <p:grpSpPr>
          <a:xfrm>
            <a:off x="6858000" y="4010050"/>
            <a:ext cx="2286000" cy="2847950"/>
            <a:chOff x="0" y="2295575"/>
            <a:chExt cx="2286000" cy="2847950"/>
          </a:xfrm>
        </p:grpSpPr>
        <p:grpSp>
          <p:nvGrpSpPr>
            <p:cNvPr id="122" name="Google Shape;122;g3c9c3713cfd_0_24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123" name="Google Shape;123;g3c9c3713cfd_0_24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g3c9c3713cfd_0_24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" name="Google Shape;125;g3c9c3713cfd_0_24"/>
            <p:cNvSpPr txBox="1"/>
            <p:nvPr/>
          </p:nvSpPr>
          <p:spPr>
            <a:xfrm>
              <a:off x="216300" y="2441100"/>
              <a:ext cx="20256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000">
                  <a:solidFill>
                    <a:srgbClr val="10B981"/>
                  </a:solidFill>
                  <a:latin typeface="Roboto"/>
                  <a:ea typeface="Roboto"/>
                  <a:cs typeface="Roboto"/>
                  <a:sym typeface="Roboto"/>
                </a:rPr>
                <a:t>Chapter 4                                2027              </a:t>
              </a:r>
              <a:endParaRPr sz="1000">
                <a:solidFill>
                  <a:srgbClr val="10B98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6" name="Google Shape;126;g3c9c3713cfd_0_24"/>
          <p:cNvGrpSpPr/>
          <p:nvPr/>
        </p:nvGrpSpPr>
        <p:grpSpPr>
          <a:xfrm>
            <a:off x="4572000" y="4010050"/>
            <a:ext cx="2286000" cy="2847950"/>
            <a:chOff x="0" y="2295575"/>
            <a:chExt cx="2286000" cy="2847950"/>
          </a:xfrm>
        </p:grpSpPr>
        <p:grpSp>
          <p:nvGrpSpPr>
            <p:cNvPr id="127" name="Google Shape;127;g3c9c3713cfd_0_24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128" name="Google Shape;128;g3c9c3713cfd_0_24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g3c9c3713cfd_0_24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" name="Google Shape;130;g3c9c3713cfd_0_24"/>
            <p:cNvSpPr txBox="1"/>
            <p:nvPr/>
          </p:nvSpPr>
          <p:spPr>
            <a:xfrm>
              <a:off x="216311" y="2441100"/>
              <a:ext cx="20013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000">
                  <a:solidFill>
                    <a:srgbClr val="A855F7"/>
                  </a:solidFill>
                  <a:latin typeface="Roboto"/>
                  <a:ea typeface="Roboto"/>
                  <a:cs typeface="Roboto"/>
                  <a:sym typeface="Roboto"/>
                </a:rPr>
                <a:t>Chapter 3                    2026/2027</a:t>
              </a:r>
              <a:endParaRPr sz="1000">
                <a:solidFill>
                  <a:srgbClr val="A855F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31" name="Google Shape;131;g3c9c3713cfd_0_24"/>
            <p:cNvCxnSpPr/>
            <p:nvPr/>
          </p:nvCxnSpPr>
          <p:spPr>
            <a:xfrm>
              <a:off x="2286000" y="2295575"/>
              <a:ext cx="0" cy="28374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32" name="Google Shape;132;g3c9c3713cfd_0_24"/>
          <p:cNvGrpSpPr/>
          <p:nvPr/>
        </p:nvGrpSpPr>
        <p:grpSpPr>
          <a:xfrm>
            <a:off x="2286000" y="4010050"/>
            <a:ext cx="2286000" cy="2847950"/>
            <a:chOff x="0" y="2295575"/>
            <a:chExt cx="2286000" cy="2847950"/>
          </a:xfrm>
        </p:grpSpPr>
        <p:grpSp>
          <p:nvGrpSpPr>
            <p:cNvPr id="133" name="Google Shape;133;g3c9c3713cfd_0_24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134" name="Google Shape;134;g3c9c3713cfd_0_24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1B78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g3c9c3713cfd_0_24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1B78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" name="Google Shape;136;g3c9c3713cfd_0_24"/>
            <p:cNvSpPr txBox="1"/>
            <p:nvPr/>
          </p:nvSpPr>
          <p:spPr>
            <a:xfrm>
              <a:off x="216299" y="2441100"/>
              <a:ext cx="20334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000">
                  <a:solidFill>
                    <a:srgbClr val="10B98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Chapter 2                               2026                              </a:t>
              </a:r>
              <a:endParaRPr sz="1000">
                <a:solidFill>
                  <a:srgbClr val="10B98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137" name="Google Shape;137;g3c9c3713cfd_0_24"/>
            <p:cNvCxnSpPr/>
            <p:nvPr/>
          </p:nvCxnSpPr>
          <p:spPr>
            <a:xfrm>
              <a:off x="2286000" y="2295575"/>
              <a:ext cx="0" cy="2837400"/>
            </a:xfrm>
            <a:prstGeom prst="straightConnector1">
              <a:avLst/>
            </a:prstGeom>
            <a:noFill/>
            <a:ln cap="flat" cmpd="sng" w="9525">
              <a:solidFill>
                <a:srgbClr val="83E3DA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38" name="Google Shape;138;g3c9c3713cfd_0_24"/>
          <p:cNvGrpSpPr/>
          <p:nvPr/>
        </p:nvGrpSpPr>
        <p:grpSpPr>
          <a:xfrm>
            <a:off x="0" y="4010050"/>
            <a:ext cx="2286012" cy="2847950"/>
            <a:chOff x="0" y="2295575"/>
            <a:chExt cx="2286012" cy="2847950"/>
          </a:xfrm>
        </p:grpSpPr>
        <p:grpSp>
          <p:nvGrpSpPr>
            <p:cNvPr id="139" name="Google Shape;139;g3c9c3713cfd_0_24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140" name="Google Shape;140;g3c9c3713cfd_0_24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1B78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g3c9c3713cfd_0_24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1B78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2" name="Google Shape;142;g3c9c3713cfd_0_24"/>
            <p:cNvSpPr txBox="1"/>
            <p:nvPr/>
          </p:nvSpPr>
          <p:spPr>
            <a:xfrm>
              <a:off x="216312" y="2441100"/>
              <a:ext cx="20697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000">
                  <a:solidFill>
                    <a:srgbClr val="A855F7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Chapter 1                                2026</a:t>
              </a:r>
              <a:endParaRPr sz="1000">
                <a:solidFill>
                  <a:srgbClr val="A855F7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143" name="Google Shape;143;g3c9c3713cfd_0_24"/>
            <p:cNvCxnSpPr/>
            <p:nvPr/>
          </p:nvCxnSpPr>
          <p:spPr>
            <a:xfrm>
              <a:off x="2286000" y="2295575"/>
              <a:ext cx="0" cy="2837400"/>
            </a:xfrm>
            <a:prstGeom prst="straightConnector1">
              <a:avLst/>
            </a:prstGeom>
            <a:noFill/>
            <a:ln cap="flat" cmpd="sng" w="9525">
              <a:solidFill>
                <a:srgbClr val="83E3DA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pic>
        <p:nvPicPr>
          <p:cNvPr id="144" name="Google Shape;144;g3c9c3713cfd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1314" y="2331650"/>
            <a:ext cx="1899900" cy="189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3c9c3713cfd_0_24" title="knight_lv1_b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50204" y="2110150"/>
            <a:ext cx="1899900" cy="189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g3c9c3713cfd_0_24" title="rogue.gif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66788" y="2222600"/>
            <a:ext cx="1787450" cy="178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3c9c3713cfd_0_24"/>
          <p:cNvSpPr txBox="1"/>
          <p:nvPr/>
        </p:nvSpPr>
        <p:spPr>
          <a:xfrm>
            <a:off x="0" y="4544075"/>
            <a:ext cx="2230500" cy="2313900"/>
          </a:xfrm>
          <a:prstGeom prst="rect">
            <a:avLst/>
          </a:prstGeom>
          <a:solidFill>
            <a:srgbClr val="1B786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-US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Character creation with 3 classes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-US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8-week structured programs 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-US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workout logging with real-time XP tracking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-US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Character leveling system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-US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User authentication with clerk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-US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Responsive design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-US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Program overview page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8" name="Google Shape;148;g3c9c3713cfd_0_24"/>
          <p:cNvSpPr txBox="1"/>
          <p:nvPr/>
        </p:nvSpPr>
        <p:spPr>
          <a:xfrm>
            <a:off x="2285875" y="4544075"/>
            <a:ext cx="2286000" cy="22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-US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The Tavern (Complete with Leaderboards &amp; Social features)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-US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Dynamic character avatars based on level/class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-US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Workout history page (with progress graphs)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9" name="Google Shape;149;g3c9c3713cfd_0_24"/>
          <p:cNvSpPr txBox="1"/>
          <p:nvPr/>
        </p:nvSpPr>
        <p:spPr>
          <a:xfrm>
            <a:off x="4572000" y="4544000"/>
            <a:ext cx="2286000" cy="2313900"/>
          </a:xfrm>
          <a:prstGeom prst="rect">
            <a:avLst/>
          </a:prstGeom>
          <a:solidFill>
            <a:srgbClr val="B4A7D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Merriweather"/>
              <a:buChar char="●"/>
            </a:pP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Achievement system with badges </a:t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Merriweather"/>
              <a:buChar char="●"/>
            </a:pP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Quest system (weekly challenges)</a:t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Merriweather"/>
              <a:buChar char="●"/>
            </a:pP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Guild/Party features</a:t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Merriweather"/>
              <a:buChar char="●"/>
            </a:pP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Custom program builder/editor</a:t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Merriweather"/>
              <a:buChar char="●"/>
            </a:pP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Exercise video library</a:t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Merriweather"/>
              <a:buChar char="●"/>
            </a:pP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More Social features (following, workout sharing)</a:t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0" name="Google Shape;150;g3c9c3713cfd_0_24"/>
          <p:cNvSpPr txBox="1"/>
          <p:nvPr/>
        </p:nvSpPr>
        <p:spPr>
          <a:xfrm>
            <a:off x="6858125" y="4542650"/>
            <a:ext cx="2286000" cy="2313900"/>
          </a:xfrm>
          <a:prstGeom prst="rect">
            <a:avLst/>
          </a:prstGeom>
          <a:solidFill>
            <a:srgbClr val="B4A7D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Merriweather"/>
              <a:buChar char="●"/>
            </a:pP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Progressive web app (PWA) for offline logging</a:t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Merriweather"/>
              <a:buChar char="●"/>
            </a:pP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Wearable device </a:t>
            </a: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integration</a:t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Merriweather"/>
              <a:buChar char="●"/>
            </a:pP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Nutrition tracking</a:t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Merriweather"/>
              <a:buChar char="●"/>
            </a:pP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Stand alone game (2d dungeon crawler/rpg/loot)</a:t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Merriweather"/>
              <a:buChar char="●"/>
            </a:pPr>
            <a:r>
              <a:rPr lang="en-US" sz="900">
                <a:latin typeface="Merriweather"/>
                <a:ea typeface="Merriweather"/>
                <a:cs typeface="Merriweather"/>
                <a:sym typeface="Merriweather"/>
              </a:rPr>
              <a:t>Better character customisation</a:t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c9c3713cfd_1_6"/>
          <p:cNvSpPr txBox="1"/>
          <p:nvPr/>
        </p:nvSpPr>
        <p:spPr>
          <a:xfrm>
            <a:off x="24488" y="2690250"/>
            <a:ext cx="27534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THE</a:t>
            </a:r>
            <a:endParaRPr b="1" sz="50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PLANNING</a:t>
            </a:r>
            <a:endParaRPr b="1" sz="50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56" name="Google Shape;156;g3c9c3713cfd_1_6"/>
          <p:cNvSpPr txBox="1"/>
          <p:nvPr/>
        </p:nvSpPr>
        <p:spPr>
          <a:xfrm>
            <a:off x="3233250" y="858450"/>
            <a:ext cx="5486400" cy="52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A855F7"/>
                </a:solidFill>
                <a:latin typeface="Merriweather"/>
                <a:ea typeface="Merriweather"/>
                <a:cs typeface="Merriweather"/>
                <a:sym typeface="Merriweather"/>
              </a:rPr>
              <a:t>FIGMA WIREFRAMES</a:t>
            </a:r>
            <a:endParaRPr sz="1600">
              <a:solidFill>
                <a:srgbClr val="A855F7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"/>
              <a:buChar char="●"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High fidelity wireframes for each page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"/>
              <a:buChar char="●"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Allows for easier translation when coding started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A855F7"/>
                </a:solidFill>
                <a:latin typeface="Merriweather"/>
                <a:ea typeface="Merriweather"/>
                <a:cs typeface="Merriweather"/>
                <a:sym typeface="Merriweather"/>
              </a:rPr>
              <a:t>USER FLOW MAPPING</a:t>
            </a:r>
            <a:endParaRPr sz="1600">
              <a:solidFill>
                <a:srgbClr val="A855F7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"/>
              <a:buChar char="●"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Detailed user flow created early on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"/>
              <a:buChar char="●"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required pages and redirects became much clearer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A855F7"/>
                </a:solidFill>
                <a:latin typeface="Merriweather"/>
                <a:ea typeface="Merriweather"/>
                <a:cs typeface="Merriweather"/>
                <a:sym typeface="Merriweather"/>
              </a:rPr>
              <a:t>DATABASE DESIGN</a:t>
            </a:r>
            <a:endParaRPr sz="1600">
              <a:solidFill>
                <a:srgbClr val="A855F7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"/>
              <a:buChar char="●"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T</a:t>
            </a: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he most complex part of our app as foundational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"/>
              <a:buChar char="●"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Collaboratively design the database schema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"/>
              <a:buChar char="●"/>
            </a:pPr>
            <a:r>
              <a:rPr lang="en-US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Majority of planning days spent on this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rgbClr val="CBD5E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7" name="Google Shape;157;g3c9c3713cfd_1_6"/>
          <p:cNvSpPr/>
          <p:nvPr/>
        </p:nvSpPr>
        <p:spPr>
          <a:xfrm flipH="1" rot="-5400000">
            <a:off x="-597300" y="3424500"/>
            <a:ext cx="6827100" cy="9000"/>
          </a:xfrm>
          <a:prstGeom prst="rect">
            <a:avLst/>
          </a:prstGeom>
          <a:solidFill>
            <a:srgbClr val="10B98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A855F7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A855F7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8" name="Google Shape;158;g3c9c3713cfd_1_6" title="barbarian_logo-1.pn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475" y="5070550"/>
            <a:ext cx="1787450" cy="178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c9c3713cfd_0_521"/>
          <p:cNvSpPr txBox="1"/>
          <p:nvPr/>
        </p:nvSpPr>
        <p:spPr>
          <a:xfrm>
            <a:off x="3633750" y="458650"/>
            <a:ext cx="1929000" cy="8619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3600000" dist="400050">
              <a:srgbClr val="A855F7">
                <a:alpha val="74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TRELLO</a:t>
            </a:r>
            <a:endParaRPr b="1" sz="50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64" name="Google Shape;164;g3c9c3713cfd_0_5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75" y="1572775"/>
            <a:ext cx="9099452" cy="427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3c9c3713cfd_0_521"/>
          <p:cNvSpPr txBox="1"/>
          <p:nvPr/>
        </p:nvSpPr>
        <p:spPr>
          <a:xfrm>
            <a:off x="1516650" y="6204075"/>
            <a:ext cx="6110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OUR PROJECT MANAGEMENT HUB</a:t>
            </a:r>
            <a:endParaRPr i="1" sz="16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c9c3713cfd_0_538"/>
          <p:cNvSpPr txBox="1"/>
          <p:nvPr/>
        </p:nvSpPr>
        <p:spPr>
          <a:xfrm>
            <a:off x="3327750" y="404225"/>
            <a:ext cx="2692200" cy="8619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3600000" dist="400050">
              <a:srgbClr val="A855F7">
                <a:alpha val="74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DRAWSQL</a:t>
            </a:r>
            <a:endParaRPr b="1" sz="50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71" name="Google Shape;171;g3c9c3713cfd_0_538"/>
          <p:cNvSpPr txBox="1"/>
          <p:nvPr/>
        </p:nvSpPr>
        <p:spPr>
          <a:xfrm>
            <a:off x="1516650" y="6271775"/>
            <a:ext cx="6110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OUR DATABASE SCHEMA - v1</a:t>
            </a:r>
            <a:endParaRPr i="1" sz="16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72" name="Google Shape;172;g3c9c3713cfd_0_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6650" y="1433625"/>
            <a:ext cx="6110700" cy="4670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c9c3713cfd_0_544"/>
          <p:cNvSpPr txBox="1"/>
          <p:nvPr/>
        </p:nvSpPr>
        <p:spPr>
          <a:xfrm>
            <a:off x="3633750" y="458650"/>
            <a:ext cx="2670000" cy="8619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3600000" dist="400050">
              <a:srgbClr val="A855F7">
                <a:alpha val="74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SUPABASE</a:t>
            </a:r>
            <a:endParaRPr b="1" sz="50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78" name="Google Shape;178;g3c9c3713cfd_0_544"/>
          <p:cNvSpPr txBox="1"/>
          <p:nvPr/>
        </p:nvSpPr>
        <p:spPr>
          <a:xfrm>
            <a:off x="1516650" y="6298150"/>
            <a:ext cx="6110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OUR DATABASE SCHEMA - v2</a:t>
            </a:r>
            <a:endParaRPr i="1" sz="16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79" name="Google Shape;179;g3c9c3713cfd_0_544" title="Screenshot 2026-02-20 114359.png"/>
          <p:cNvPicPr preferRelativeResize="0"/>
          <p:nvPr/>
        </p:nvPicPr>
        <p:blipFill rotWithShape="1">
          <a:blip r:embed="rId3">
            <a:alphaModFix/>
          </a:blip>
          <a:srcRect b="0" l="1018" r="1018" t="0"/>
          <a:stretch/>
        </p:blipFill>
        <p:spPr>
          <a:xfrm>
            <a:off x="767850" y="1418525"/>
            <a:ext cx="7747632" cy="466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A0E14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c9c3713cfd_1_12"/>
          <p:cNvSpPr txBox="1"/>
          <p:nvPr/>
        </p:nvSpPr>
        <p:spPr>
          <a:xfrm>
            <a:off x="3633746" y="250000"/>
            <a:ext cx="1876500" cy="8619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3600000" dist="400050">
              <a:srgbClr val="A855F7">
                <a:alpha val="74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10B981"/>
                </a:solidFill>
                <a:latin typeface="Anton"/>
                <a:ea typeface="Anton"/>
                <a:cs typeface="Anton"/>
                <a:sym typeface="Anton"/>
              </a:rPr>
              <a:t>FIGMA</a:t>
            </a:r>
            <a:endParaRPr b="1" sz="5000">
              <a:solidFill>
                <a:srgbClr val="10B98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85" name="Google Shape;185;g3c9c3713cfd_1_12"/>
          <p:cNvPicPr preferRelativeResize="0"/>
          <p:nvPr/>
        </p:nvPicPr>
        <p:blipFill rotWithShape="1">
          <a:blip r:embed="rId3">
            <a:alphaModFix/>
          </a:blip>
          <a:srcRect b="0" l="0" r="0" t="3260"/>
          <a:stretch/>
        </p:blipFill>
        <p:spPr>
          <a:xfrm>
            <a:off x="0" y="1111900"/>
            <a:ext cx="9144001" cy="5070626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3c9c3713cfd_1_12"/>
          <p:cNvSpPr txBox="1"/>
          <p:nvPr/>
        </p:nvSpPr>
        <p:spPr>
          <a:xfrm>
            <a:off x="2155950" y="6377125"/>
            <a:ext cx="4832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LO-FI AND HI-FI WIREFRAMES</a:t>
            </a:r>
            <a:endParaRPr i="1" sz="16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87" name="Google Shape;187;g3c9c3713cfd_1_12"/>
          <p:cNvPicPr preferRelativeResize="0"/>
          <p:nvPr/>
        </p:nvPicPr>
        <p:blipFill rotWithShape="1">
          <a:blip r:embed="rId4">
            <a:alphaModFix/>
          </a:blip>
          <a:srcRect b="7995" l="0" r="0" t="0"/>
          <a:stretch/>
        </p:blipFill>
        <p:spPr>
          <a:xfrm>
            <a:off x="5639250" y="4330600"/>
            <a:ext cx="3350426" cy="1802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</cp:coreProperties>
</file>